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68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17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61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16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83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29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91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977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14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033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675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862E-FE4A-466E-B92A-8E1D1E5156FF}" type="datetimeFigureOut">
              <a:rPr lang="es-MX" smtClean="0"/>
              <a:t>08/03/2018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925D7-FD3E-43CF-B600-2F0740CC7E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64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/>
          <a:lstStyle/>
          <a:p>
            <a:r>
              <a:rPr lang="es-MX" sz="4000" b="1" dirty="0"/>
              <a:t>¿Quiénes somos?</a:t>
            </a:r>
            <a:endParaRPr lang="es-MX" sz="4000" dirty="0"/>
          </a:p>
          <a:p>
            <a:r>
              <a:rPr lang="es-MX" dirty="0"/>
              <a:t> </a:t>
            </a:r>
          </a:p>
          <a:p>
            <a:pPr algn="just"/>
            <a:r>
              <a:rPr lang="es-MX" sz="3600" dirty="0"/>
              <a:t>Somos una organización de la sociedad civil que impulsa y acompaña desde hace más de 20 años un proyecto de Desarrollo Local desde, con y para las comunidades Tseltales de la región de Guaquitepec en el municipio de Chilón, Chiapas.</a:t>
            </a:r>
          </a:p>
          <a:p>
            <a:endParaRPr lang="es-MX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67523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>
            <a:normAutofit fontScale="85000" lnSpcReduction="20000"/>
          </a:bodyPr>
          <a:lstStyle/>
          <a:p>
            <a:r>
              <a:rPr lang="es-MX" sz="4700" b="1" dirty="0"/>
              <a:t>¿Qué hacemos?</a:t>
            </a:r>
            <a:endParaRPr lang="es-MX" sz="4700" dirty="0"/>
          </a:p>
          <a:p>
            <a:r>
              <a:rPr lang="es-MX" sz="4000" dirty="0"/>
              <a:t> </a:t>
            </a:r>
          </a:p>
          <a:p>
            <a:pPr algn="just"/>
            <a:r>
              <a:rPr lang="es-MX" sz="4200" dirty="0"/>
              <a:t>Trabajamos en 5 ejes estratégicos:</a:t>
            </a:r>
          </a:p>
          <a:p>
            <a:pPr algn="just"/>
            <a:r>
              <a:rPr lang="es-MX" sz="4200" dirty="0"/>
              <a:t> 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es-MX" sz="4200" dirty="0"/>
              <a:t>Educación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es-MX" sz="4200" dirty="0"/>
              <a:t>Soberanía Alimentaria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es-MX" sz="4200" dirty="0"/>
              <a:t>Salud Comunitaria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es-MX" sz="4200" dirty="0"/>
              <a:t>Economía Social y Solidaria</a:t>
            </a: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es-MX" sz="4200" dirty="0"/>
              <a:t>Vinculación Comunitaria</a:t>
            </a:r>
          </a:p>
          <a:p>
            <a:pPr algn="just"/>
            <a:r>
              <a:rPr lang="es-MX" sz="4000" dirty="0"/>
              <a:t> </a:t>
            </a:r>
          </a:p>
          <a:p>
            <a:pPr algn="just"/>
            <a:endParaRPr lang="es-MX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17620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>
            <a:normAutofit lnSpcReduction="10000"/>
          </a:bodyPr>
          <a:lstStyle/>
          <a:p>
            <a:r>
              <a:rPr lang="es-MX" sz="4000" b="1" dirty="0"/>
              <a:t>¿Qué hacemos?</a:t>
            </a:r>
            <a:endParaRPr lang="es-MX" sz="4000" dirty="0"/>
          </a:p>
          <a:p>
            <a:r>
              <a:rPr lang="es-MX" sz="4000" dirty="0"/>
              <a:t> </a:t>
            </a:r>
          </a:p>
          <a:p>
            <a:pPr algn="l"/>
            <a:r>
              <a:rPr lang="es-MX" sz="3600" dirty="0" smtClean="0"/>
              <a:t>Ejes</a:t>
            </a:r>
            <a:r>
              <a:rPr lang="es-MX" sz="4800" dirty="0" smtClean="0"/>
              <a:t> </a:t>
            </a:r>
            <a:r>
              <a:rPr lang="es-MX" sz="3600" dirty="0" smtClean="0"/>
              <a:t>Transversales:</a:t>
            </a:r>
            <a:br>
              <a:rPr lang="es-MX" sz="3600" dirty="0" smtClean="0"/>
            </a:br>
            <a:endParaRPr lang="es-MX" sz="3600" dirty="0" smtClean="0"/>
          </a:p>
          <a:p>
            <a:pPr marL="1143000" lvl="1" indent="-685800" algn="l">
              <a:buFont typeface="Wingdings" panose="05000000000000000000" pitchFamily="2" charset="2"/>
              <a:buChar char="ü"/>
            </a:pPr>
            <a:r>
              <a:rPr lang="es-MX" sz="3600" dirty="0" smtClean="0"/>
              <a:t>Interculturalidad</a:t>
            </a:r>
          </a:p>
          <a:p>
            <a:pPr marL="1143000" lvl="1" indent="-685800" algn="l">
              <a:buFont typeface="Wingdings" panose="05000000000000000000" pitchFamily="2" charset="2"/>
              <a:buChar char="ü"/>
            </a:pPr>
            <a:r>
              <a:rPr lang="es-MX" sz="3600" dirty="0" smtClean="0"/>
              <a:t>Producción Agroecológica</a:t>
            </a:r>
          </a:p>
          <a:p>
            <a:pPr marL="1143000" lvl="1" indent="-685800" algn="l">
              <a:buFont typeface="Wingdings" panose="05000000000000000000" pitchFamily="2" charset="2"/>
              <a:buChar char="ü"/>
            </a:pPr>
            <a:r>
              <a:rPr lang="es-MX" sz="3600" dirty="0" err="1" smtClean="0"/>
              <a:t>Iche’el</a:t>
            </a:r>
            <a:r>
              <a:rPr lang="es-MX" sz="3600" dirty="0" smtClean="0"/>
              <a:t> </a:t>
            </a:r>
            <a:r>
              <a:rPr lang="es-MX" sz="3600" dirty="0" err="1" smtClean="0"/>
              <a:t>ta</a:t>
            </a:r>
            <a:r>
              <a:rPr lang="es-MX" sz="3600" dirty="0" smtClean="0"/>
              <a:t> </a:t>
            </a:r>
            <a:r>
              <a:rPr lang="es-MX" sz="3600" dirty="0" err="1" smtClean="0"/>
              <a:t>Muk</a:t>
            </a:r>
            <a:r>
              <a:rPr lang="es-MX" sz="3600" dirty="0" smtClean="0"/>
              <a:t>’ </a:t>
            </a:r>
          </a:p>
          <a:p>
            <a:pPr marL="1143000" lvl="1" indent="-685800" algn="l">
              <a:buFont typeface="Wingdings" panose="05000000000000000000" pitchFamily="2" charset="2"/>
              <a:buChar char="ü"/>
            </a:pPr>
            <a:r>
              <a:rPr lang="es-MX" sz="3600" dirty="0" smtClean="0"/>
              <a:t>Enfoque de Género</a:t>
            </a:r>
          </a:p>
          <a:p>
            <a:pPr marL="1143000" lvl="1" indent="-685800" algn="l">
              <a:buFont typeface="Wingdings" panose="05000000000000000000" pitchFamily="2" charset="2"/>
              <a:buChar char="ü"/>
            </a:pPr>
            <a:endParaRPr lang="es-MX" sz="3600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76799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>
            <a:normAutofit fontScale="92500" lnSpcReduction="20000"/>
          </a:bodyPr>
          <a:lstStyle/>
          <a:p>
            <a:r>
              <a:rPr lang="es-MX" sz="4000" b="1" dirty="0" smtClean="0"/>
              <a:t>I. El Nacimiento</a:t>
            </a:r>
          </a:p>
          <a:p>
            <a:r>
              <a:rPr lang="es-MX" dirty="0" smtClean="0"/>
              <a:t>(1995 – 1996)</a:t>
            </a:r>
            <a:endParaRPr lang="es-MX" dirty="0"/>
          </a:p>
          <a:p>
            <a:r>
              <a:rPr lang="es-MX" dirty="0"/>
              <a:t> </a:t>
            </a:r>
          </a:p>
          <a:p>
            <a:pPr algn="just"/>
            <a:r>
              <a:rPr lang="es-MX" sz="3000" dirty="0"/>
              <a:t>Contexto: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/>
              <a:t>Educación desligada de las necesidades e intereses de las comunidades.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/>
              <a:t>Levantamiento del EZLN en 1994 como una “ventana de oportunidad” para la exigencia de los derechos de los pueblos indígenas</a:t>
            </a:r>
            <a:r>
              <a:rPr lang="es-MX" sz="3000" dirty="0" smtClean="0"/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MX" sz="3000" dirty="0" smtClean="0"/>
          </a:p>
          <a:p>
            <a:r>
              <a:rPr lang="es-MX" sz="3600" b="1" dirty="0"/>
              <a:t>El proyecto nace como una alternativa para dar una respuesta a una situación de exclusión.</a:t>
            </a:r>
          </a:p>
          <a:p>
            <a:pPr algn="just"/>
            <a:endParaRPr lang="es-MX" sz="3600" dirty="0"/>
          </a:p>
          <a:p>
            <a:pPr algn="just"/>
            <a:endParaRPr lang="es-MX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193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>
            <a:normAutofit fontScale="77500" lnSpcReduction="20000"/>
          </a:bodyPr>
          <a:lstStyle/>
          <a:p>
            <a:r>
              <a:rPr lang="es-MX" sz="4000" b="1" dirty="0" smtClean="0"/>
              <a:t>Estrategia</a:t>
            </a:r>
            <a:endParaRPr lang="es-MX" sz="4000" dirty="0"/>
          </a:p>
          <a:p>
            <a:r>
              <a:rPr lang="es-MX" dirty="0"/>
              <a:t> </a:t>
            </a:r>
          </a:p>
          <a:p>
            <a:pPr algn="just"/>
            <a:r>
              <a:rPr lang="es-MX" sz="3600" dirty="0"/>
              <a:t>Creación de un modelo educativo que adapta los programas y contenidos de educación secundaria y preparatoria al contexto local. </a:t>
            </a:r>
          </a:p>
          <a:p>
            <a:pPr algn="just"/>
            <a:r>
              <a:rPr lang="es-MX" sz="3600" dirty="0"/>
              <a:t> 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u="sng" dirty="0"/>
              <a:t>Secundaria Bilingüe Intercultural “Emiliano Zapata” </a:t>
            </a:r>
            <a:r>
              <a:rPr lang="es-MX" sz="3600" dirty="0" smtClean="0"/>
              <a:t>. Formación </a:t>
            </a:r>
            <a:r>
              <a:rPr lang="es-MX" sz="3600" dirty="0"/>
              <a:t>de promotores(as) de Bienestar Familiar). Programa oficial adaptado</a:t>
            </a:r>
            <a:r>
              <a:rPr lang="es-MX" sz="3600" dirty="0" smtClean="0"/>
              <a:t>. Escolarizada.</a:t>
            </a:r>
            <a:endParaRPr lang="es-MX" sz="3600" dirty="0"/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u="sng" dirty="0"/>
              <a:t>Bachillerato Técnico Bivalente “Bartolomé de Las Casas</a:t>
            </a:r>
            <a:r>
              <a:rPr lang="es-MX" sz="3600" u="sng" dirty="0" smtClean="0"/>
              <a:t>”. </a:t>
            </a:r>
            <a:r>
              <a:rPr lang="es-MX" sz="3600" dirty="0" smtClean="0"/>
              <a:t>Formación </a:t>
            </a:r>
            <a:r>
              <a:rPr lang="es-MX" sz="3600" dirty="0"/>
              <a:t>de Técnicos(as) para el Desarrollo </a:t>
            </a:r>
            <a:r>
              <a:rPr lang="es-MX" sz="3600" dirty="0" smtClean="0"/>
              <a:t>Comunitario. </a:t>
            </a:r>
            <a:r>
              <a:rPr lang="es-MX" sz="3600" dirty="0"/>
              <a:t>Programa propio</a:t>
            </a:r>
            <a:r>
              <a:rPr lang="es-MX" sz="3600" dirty="0" smtClean="0"/>
              <a:t>. </a:t>
            </a:r>
            <a:r>
              <a:rPr lang="es-MX" sz="3600" dirty="0" err="1" smtClean="0"/>
              <a:t>Semiescolarizado</a:t>
            </a:r>
            <a:r>
              <a:rPr lang="es-MX" sz="3600" dirty="0" smtClean="0"/>
              <a:t>. Técnico en Educación Rural Bilingüe Intercultural y Técnico en Producción Agropecuaria.</a:t>
            </a:r>
            <a:endParaRPr lang="es-MX" sz="3600" dirty="0"/>
          </a:p>
          <a:p>
            <a:endParaRPr lang="es-MX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194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>
            <a:normAutofit fontScale="77500" lnSpcReduction="20000"/>
          </a:bodyPr>
          <a:lstStyle/>
          <a:p>
            <a:r>
              <a:rPr lang="es-MX" sz="4000" b="1" dirty="0" smtClean="0"/>
              <a:t>II. La Consolidación</a:t>
            </a:r>
          </a:p>
          <a:p>
            <a:r>
              <a:rPr lang="es-MX" dirty="0" smtClean="0"/>
              <a:t>(1997 – 2013)</a:t>
            </a:r>
            <a:endParaRPr lang="es-MX" dirty="0"/>
          </a:p>
          <a:p>
            <a:r>
              <a:rPr lang="es-MX" dirty="0"/>
              <a:t> </a:t>
            </a:r>
          </a:p>
          <a:p>
            <a:pPr algn="just"/>
            <a:r>
              <a:rPr lang="es-MX" sz="3000" dirty="0"/>
              <a:t>Contexto: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 smtClean="0"/>
              <a:t>Pauperización de la vida rural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 smtClean="0"/>
              <a:t>Falsa expectativa del sentido “mágico” de la Educación para cambiar el horizonte de vida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 smtClean="0"/>
              <a:t>Emergencia de las exclusiones históricas heredadas y profundamente arraigadas en las identidades comunitarias (Etnia, </a:t>
            </a:r>
            <a:r>
              <a:rPr lang="es-MX" sz="3000" dirty="0" smtClean="0"/>
              <a:t>Clase </a:t>
            </a:r>
            <a:r>
              <a:rPr lang="es-MX" sz="3000" dirty="0" smtClean="0"/>
              <a:t>y </a:t>
            </a:r>
            <a:r>
              <a:rPr lang="es-MX" sz="3000" dirty="0" smtClean="0"/>
              <a:t>Género </a:t>
            </a:r>
            <a:r>
              <a:rPr lang="es-MX" sz="3000" dirty="0" smtClean="0"/>
              <a:t>)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MX" sz="3000" dirty="0" smtClean="0"/>
          </a:p>
          <a:p>
            <a:r>
              <a:rPr lang="es-MX" sz="3600" b="1" dirty="0"/>
              <a:t>El proyecto </a:t>
            </a:r>
            <a:r>
              <a:rPr lang="es-MX" sz="3600" b="1" dirty="0" smtClean="0"/>
              <a:t>se propone como plataforma para la toma de consciencia y la construcción colectiva de alternativas para terminar con la exclusión</a:t>
            </a:r>
            <a:r>
              <a:rPr lang="es-MX" sz="3600" b="1" dirty="0"/>
              <a:t>.</a:t>
            </a:r>
          </a:p>
          <a:p>
            <a:pPr algn="just"/>
            <a:endParaRPr lang="es-MX" sz="3600" dirty="0"/>
          </a:p>
          <a:p>
            <a:pPr algn="just"/>
            <a:endParaRPr lang="es-MX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047229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>
            <a:normAutofit fontScale="77500" lnSpcReduction="20000"/>
          </a:bodyPr>
          <a:lstStyle/>
          <a:p>
            <a:r>
              <a:rPr lang="es-MX" sz="4000" b="1" dirty="0" smtClean="0"/>
              <a:t>Estrategias</a:t>
            </a:r>
            <a:endParaRPr lang="es-MX" sz="4000" dirty="0"/>
          </a:p>
          <a:p>
            <a:r>
              <a:rPr lang="es-MX" dirty="0"/>
              <a:t> </a:t>
            </a:r>
          </a:p>
          <a:p>
            <a:pPr algn="just"/>
            <a:r>
              <a:rPr lang="es-MX" sz="3600" dirty="0"/>
              <a:t> 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dirty="0" smtClean="0"/>
              <a:t>Fortalecimiento de las identidades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dirty="0" smtClean="0"/>
              <a:t>Incorporación </a:t>
            </a:r>
            <a:r>
              <a:rPr lang="es-MX" sz="3600" dirty="0"/>
              <a:t>de actores </a:t>
            </a:r>
            <a:r>
              <a:rPr lang="es-MX" sz="3600" dirty="0" smtClean="0"/>
              <a:t>comunitarios a los procesos formativos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dirty="0" smtClean="0"/>
              <a:t>Recuperación y </a:t>
            </a:r>
            <a:r>
              <a:rPr lang="es-MX" sz="3600" dirty="0" err="1" smtClean="0"/>
              <a:t>resignificación</a:t>
            </a:r>
            <a:r>
              <a:rPr lang="es-MX" sz="3600" dirty="0" smtClean="0"/>
              <a:t> de los saberes tradicionales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dirty="0" smtClean="0"/>
              <a:t>Aprendizaje significativo. Aterrizaje de los contenidos –sentido y aplicación en la vida diaria- 	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dirty="0" smtClean="0"/>
              <a:t>Vinculación comunitaria. Proyectos familiares y comunitarios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600" u="sng" dirty="0" smtClean="0"/>
              <a:t>Comunidad de Aprendizaje para Construir Procesos de Vida Digna (COA). </a:t>
            </a:r>
            <a:r>
              <a:rPr lang="es-MX" sz="3600" dirty="0" smtClean="0"/>
              <a:t>Especialización de Técnicos en Desarrollo Local Sustentable. “Universidad Abierta a </a:t>
            </a:r>
            <a:r>
              <a:rPr lang="es-MX" sz="3600" dirty="0" err="1" smtClean="0"/>
              <a:t>tod@s</a:t>
            </a:r>
            <a:r>
              <a:rPr lang="es-MX" sz="3600" dirty="0" smtClean="0"/>
              <a:t>”. Aprender – Haciendo.</a:t>
            </a:r>
            <a:endParaRPr lang="es-MX" sz="3600" u="sng" dirty="0" smtClean="0"/>
          </a:p>
          <a:p>
            <a:pPr marL="571500" indent="-571500" algn="just">
              <a:buFont typeface="Wingdings" panose="05000000000000000000" pitchFamily="2" charset="2"/>
              <a:buChar char="ü"/>
            </a:pPr>
            <a:endParaRPr lang="es-MX" sz="3600" dirty="0"/>
          </a:p>
          <a:p>
            <a:pPr algn="just"/>
            <a:endParaRPr lang="es-MX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682353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>
            <a:normAutofit fontScale="77500" lnSpcReduction="20000"/>
          </a:bodyPr>
          <a:lstStyle/>
          <a:p>
            <a:r>
              <a:rPr lang="es-MX" sz="4000" b="1" dirty="0" smtClean="0"/>
              <a:t>III. Los desafíos de cara al futuro deseado</a:t>
            </a:r>
          </a:p>
          <a:p>
            <a:r>
              <a:rPr lang="es-MX" dirty="0" smtClean="0"/>
              <a:t>(2014 – ????)</a:t>
            </a:r>
            <a:endParaRPr lang="es-MX" dirty="0"/>
          </a:p>
          <a:p>
            <a:r>
              <a:rPr lang="es-MX" dirty="0"/>
              <a:t> </a:t>
            </a:r>
          </a:p>
          <a:p>
            <a:pPr algn="just"/>
            <a:r>
              <a:rPr lang="es-MX" sz="3000" dirty="0"/>
              <a:t>Contexto: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 smtClean="0"/>
              <a:t>Influencia creciente del mundo global. Acceso a las </a:t>
            </a:r>
            <a:r>
              <a:rPr lang="es-MX" sz="3000" dirty="0" err="1" smtClean="0"/>
              <a:t>TIC’s</a:t>
            </a:r>
            <a:r>
              <a:rPr lang="es-MX" sz="3000" dirty="0" smtClean="0"/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 smtClean="0"/>
              <a:t>Aparición de nuevos modelos de vida. Nuevos modos de expresión de nuevas identidades que entran en conflicto con lo tradicional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 smtClean="0"/>
              <a:t>Aumento de la brecha generacional.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3000" dirty="0" smtClean="0"/>
              <a:t>Aumento significativo de la migración de jóvenes.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MX" sz="3000" dirty="0" smtClean="0"/>
          </a:p>
          <a:p>
            <a:r>
              <a:rPr lang="es-MX" sz="3600" b="1" dirty="0"/>
              <a:t>El proyecto </a:t>
            </a:r>
            <a:r>
              <a:rPr lang="es-MX" sz="3600" b="1" dirty="0" smtClean="0"/>
              <a:t>busca tender puentes que posibiliten la construcción de nuevos modos de relación basados en el reconocimiento de </a:t>
            </a:r>
            <a:r>
              <a:rPr lang="es-MX" sz="3600" b="1" dirty="0" err="1" smtClean="0"/>
              <a:t>l@s</a:t>
            </a:r>
            <a:r>
              <a:rPr lang="es-MX" sz="3600" b="1" dirty="0" smtClean="0"/>
              <a:t> </a:t>
            </a:r>
            <a:r>
              <a:rPr lang="es-MX" sz="3600" b="1" dirty="0" err="1" smtClean="0"/>
              <a:t>otr@s</a:t>
            </a:r>
            <a:r>
              <a:rPr lang="es-MX" sz="3600" b="1" dirty="0" smtClean="0"/>
              <a:t>.</a:t>
            </a:r>
            <a:endParaRPr lang="es-MX" sz="3600" b="1" dirty="0"/>
          </a:p>
          <a:p>
            <a:pPr algn="just"/>
            <a:endParaRPr lang="es-MX" sz="3600" dirty="0"/>
          </a:p>
          <a:p>
            <a:pPr algn="just"/>
            <a:endParaRPr lang="es-MX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894223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9543" y="1815015"/>
            <a:ext cx="10884835" cy="4766259"/>
          </a:xfrm>
        </p:spPr>
        <p:txBody>
          <a:bodyPr>
            <a:normAutofit/>
          </a:bodyPr>
          <a:lstStyle/>
          <a:p>
            <a:r>
              <a:rPr lang="es-MX" sz="4000" b="1" dirty="0" smtClean="0"/>
              <a:t>Estrategias</a:t>
            </a:r>
            <a:endParaRPr lang="es-MX" sz="4000" dirty="0"/>
          </a:p>
          <a:p>
            <a:r>
              <a:rPr lang="es-MX" dirty="0"/>
              <a:t> 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es-MX" sz="3200" dirty="0" smtClean="0"/>
              <a:t>Diálogo abierto y permanente de saberes. </a:t>
            </a:r>
            <a:r>
              <a:rPr lang="es-MX" sz="3200" dirty="0" smtClean="0"/>
              <a:t>Eliminar </a:t>
            </a:r>
            <a:r>
              <a:rPr lang="es-MX" sz="3200" dirty="0"/>
              <a:t>tabúes </a:t>
            </a:r>
            <a:r>
              <a:rPr lang="es-MX" sz="3200" dirty="0" smtClean="0"/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3200" dirty="0" smtClean="0"/>
              <a:t>Recuperación </a:t>
            </a:r>
            <a:r>
              <a:rPr lang="es-MX" sz="3200" dirty="0"/>
              <a:t>de la memoria histórica en cuanto a nuestras situaciones de exclusión </a:t>
            </a:r>
            <a:endParaRPr lang="es-MX" sz="32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3200" u="sng" dirty="0" smtClean="0"/>
              <a:t>Transición para la </a:t>
            </a:r>
            <a:r>
              <a:rPr lang="es-MX" sz="3200" u="sng" dirty="0" err="1" smtClean="0"/>
              <a:t>Tseltalización</a:t>
            </a:r>
            <a:r>
              <a:rPr lang="es-MX" sz="3200" u="sng" dirty="0" smtClean="0"/>
              <a:t> del Proyecto.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3200" u="sng" dirty="0" smtClean="0"/>
              <a:t>Política Institucional de Género.</a:t>
            </a:r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9544" y="1241718"/>
            <a:ext cx="10599821" cy="562226"/>
          </a:xfrm>
        </p:spPr>
        <p:txBody>
          <a:bodyPr>
            <a:normAutofit/>
          </a:bodyPr>
          <a:lstStyle/>
          <a:p>
            <a:pPr algn="l"/>
            <a:r>
              <a:rPr lang="es-MX" sz="1200" b="1" dirty="0"/>
              <a:t>PATRONATO PRO EDUCACIÓN MEXICANO A.C.</a:t>
            </a:r>
            <a:r>
              <a:rPr lang="es-MX" sz="1200" dirty="0"/>
              <a:t/>
            </a:r>
            <a:br>
              <a:rPr lang="es-MX" sz="1200" dirty="0"/>
            </a:br>
            <a:endParaRPr lang="es-MX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03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2" descr="m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0" y="220997"/>
            <a:ext cx="7524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G-20170111-WA00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05" y="177299"/>
            <a:ext cx="1267060" cy="12719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98072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109</Words>
  <Application>Microsoft Office PowerPoint</Application>
  <PresentationFormat>Panorámica</PresentationFormat>
  <Paragraphs>86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Tema de Office</vt:lpstr>
      <vt:lpstr>PATRONATO PRO EDUCACIÓN MEXICANO A.C. </vt:lpstr>
      <vt:lpstr>PATRONATO PRO EDUCACIÓN MEXICANO A.C. </vt:lpstr>
      <vt:lpstr>PATRONATO PRO EDUCACIÓN MEXICANO A.C. </vt:lpstr>
      <vt:lpstr>PATRONATO PRO EDUCACIÓN MEXICANO A.C. </vt:lpstr>
      <vt:lpstr>PATRONATO PRO EDUCACIÓN MEXICANO A.C. </vt:lpstr>
      <vt:lpstr>PATRONATO PRO EDUCACIÓN MEXICANO A.C. </vt:lpstr>
      <vt:lpstr>PATRONATO PRO EDUCACIÓN MEXICANO A.C. </vt:lpstr>
      <vt:lpstr>PATRONATO PRO EDUCACIÓN MEXICANO A.C. </vt:lpstr>
      <vt:lpstr>PATRONATO PRO EDUCACIÓN MEXICANO A.C. 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PATRONATO PRO EDUCACIÓN MEXICANO A.C.</dc:title>
  <dc:creator>JUAN ANTONIO</dc:creator>
  <cp:lastModifiedBy>JUAN ANTONIO</cp:lastModifiedBy>
  <cp:revision>12</cp:revision>
  <dcterms:created xsi:type="dcterms:W3CDTF">2018-03-09T02:08:30Z</dcterms:created>
  <dcterms:modified xsi:type="dcterms:W3CDTF">2018-03-09T13:57:49Z</dcterms:modified>
</cp:coreProperties>
</file>